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24384000" cy="13716000"/>
  <p:notesSz cx="6858000" cy="9144000"/>
  <p:embeddedFontLst>
    <p:embeddedFont>
      <p:font typeface="Manrope" charset="1" panose="00000000000000000000"/>
      <p:regular r:id="rId14"/>
    </p:embeddedFont>
    <p:embeddedFont>
      <p:font typeface="Frankfurter Normal" charset="1" panose="020F0504020204080C04"/>
      <p:regular r:id="rId15"/>
    </p:embeddedFont>
    <p:embeddedFont>
      <p:font typeface="Canva Sans" charset="1" panose="020B0503030501040103"/>
      <p:regular r:id="rId16"/>
    </p:embeddedFont>
    <p:embeddedFont>
      <p:font typeface="Frankfurter Std" charset="1" panose="02000503020000020004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png" Type="http://schemas.openxmlformats.org/officeDocument/2006/relationships/image"/><Relationship Id="rId4" Target="../media/image7.png" Type="http://schemas.openxmlformats.org/officeDocument/2006/relationships/image"/><Relationship Id="rId5" Target="../media/image8.svg" Type="http://schemas.openxmlformats.org/officeDocument/2006/relationships/image"/><Relationship Id="rId6" Target="../media/image9.png" Type="http://schemas.openxmlformats.org/officeDocument/2006/relationships/image"/><Relationship Id="rId7" Target="../media/image2.png" Type="http://schemas.openxmlformats.org/officeDocument/2006/relationships/image"/><Relationship Id="rId8" Target="../media/image3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10.png" Type="http://schemas.openxmlformats.org/officeDocument/2006/relationships/image"/><Relationship Id="rId5" Target="../media/image11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.png" Type="http://schemas.openxmlformats.org/officeDocument/2006/relationships/image"/><Relationship Id="rId11" Target="../media/image3.svg" Type="http://schemas.openxmlformats.org/officeDocument/2006/relationships/image"/><Relationship Id="rId2" Target="../media/image12.png" Type="http://schemas.openxmlformats.org/officeDocument/2006/relationships/image"/><Relationship Id="rId3" Target="../media/image13.png" Type="http://schemas.openxmlformats.org/officeDocument/2006/relationships/image"/><Relationship Id="rId4" Target="../media/image14.png" Type="http://schemas.openxmlformats.org/officeDocument/2006/relationships/image"/><Relationship Id="rId5" Target="../media/image15.png" Type="http://schemas.openxmlformats.org/officeDocument/2006/relationships/image"/><Relationship Id="rId6" Target="../media/image16.png" Type="http://schemas.openxmlformats.org/officeDocument/2006/relationships/image"/><Relationship Id="rId7" Target="../media/image17.png" Type="http://schemas.openxmlformats.org/officeDocument/2006/relationships/image"/><Relationship Id="rId8" Target="../media/image18.png" Type="http://schemas.openxmlformats.org/officeDocument/2006/relationships/image"/><Relationship Id="rId9" Target="../media/image19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0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371600" y="2831697"/>
            <a:ext cx="17636370" cy="79859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05"/>
              </a:lnSpc>
              <a:spcBef>
                <a:spcPct val="0"/>
              </a:spcBef>
            </a:pPr>
            <a:r>
              <a:rPr lang="en-US" sz="32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[Delete Before Presenting] </a:t>
            </a:r>
          </a:p>
          <a:p>
            <a:pPr algn="l">
              <a:lnSpc>
                <a:spcPts val="4505"/>
              </a:lnSpc>
              <a:spcBef>
                <a:spcPct val="0"/>
              </a:spcBef>
            </a:pPr>
          </a:p>
          <a:p>
            <a:pPr algn="l">
              <a:lnSpc>
                <a:spcPts val="4505"/>
              </a:lnSpc>
              <a:spcBef>
                <a:spcPct val="0"/>
              </a:spcBef>
            </a:pPr>
            <a:r>
              <a:rPr lang="en-US" sz="32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This presentation has been created for your use during the CEO CookOff campaign.</a:t>
            </a:r>
          </a:p>
          <a:p>
            <a:pPr algn="l">
              <a:lnSpc>
                <a:spcPts val="4505"/>
              </a:lnSpc>
              <a:spcBef>
                <a:spcPct val="0"/>
              </a:spcBef>
            </a:pPr>
          </a:p>
          <a:p>
            <a:pPr algn="l" marL="694817" indent="-347408" lvl="1">
              <a:lnSpc>
                <a:spcPts val="4505"/>
              </a:lnSpc>
              <a:buFont typeface="Arial"/>
              <a:buChar char="•"/>
            </a:pPr>
            <a:r>
              <a:rPr lang="en-US" sz="32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Please keep all colours, fonts, and logos as provided to ensure brand consistency.</a:t>
            </a:r>
          </a:p>
          <a:p>
            <a:pPr algn="l" marL="694817" indent="-347408" lvl="1">
              <a:lnSpc>
                <a:spcPts val="4505"/>
              </a:lnSpc>
              <a:buFont typeface="Arial"/>
              <a:buChar char="•"/>
            </a:pPr>
            <a:r>
              <a:rPr lang="en-US" sz="32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You may present it as-is or customise it with your own introduction and personal story.</a:t>
            </a:r>
          </a:p>
          <a:p>
            <a:pPr algn="l" marL="694817" indent="-347408" lvl="1">
              <a:lnSpc>
                <a:spcPts val="4505"/>
              </a:lnSpc>
              <a:buFont typeface="Arial"/>
              <a:buChar char="•"/>
            </a:pPr>
            <a:r>
              <a:rPr lang="en-US" sz="32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Feel free to share with your team, colleagues, business network, or community to encourage support and donations.</a:t>
            </a:r>
          </a:p>
          <a:p>
            <a:pPr algn="l" marL="694817" indent="-347408" lvl="1">
              <a:lnSpc>
                <a:spcPts val="4505"/>
              </a:lnSpc>
              <a:buFont typeface="Arial"/>
              <a:buChar char="•"/>
            </a:pPr>
            <a:r>
              <a:rPr lang="en-US" sz="32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Slides can be rearranged, edited, or shortened to suit your audience.</a:t>
            </a:r>
          </a:p>
          <a:p>
            <a:pPr algn="l">
              <a:lnSpc>
                <a:spcPts val="4505"/>
              </a:lnSpc>
              <a:spcBef>
                <a:spcPct val="0"/>
              </a:spcBef>
            </a:pPr>
          </a:p>
          <a:p>
            <a:pPr algn="l">
              <a:lnSpc>
                <a:spcPts val="4505"/>
              </a:lnSpc>
              <a:spcBef>
                <a:spcPct val="0"/>
              </a:spcBef>
            </a:pPr>
            <a:r>
              <a:rPr lang="en-US" sz="32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Please remove this first slide before sending or presenting externally.</a:t>
            </a:r>
          </a:p>
          <a:p>
            <a:pPr algn="l">
              <a:lnSpc>
                <a:spcPts val="4505"/>
              </a:lnSpc>
              <a:spcBef>
                <a:spcPct val="0"/>
              </a:spcBef>
            </a:pPr>
          </a:p>
          <a:p>
            <a:pPr algn="l">
              <a:lnSpc>
                <a:spcPts val="4505"/>
              </a:lnSpc>
              <a:spcBef>
                <a:spcPct val="0"/>
              </a:spcBef>
            </a:pPr>
            <a:r>
              <a:rPr lang="en-US" sz="32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With gratitude,</a:t>
            </a:r>
          </a:p>
          <a:p>
            <a:pPr algn="l">
              <a:lnSpc>
                <a:spcPts val="4505"/>
              </a:lnSpc>
              <a:spcBef>
                <a:spcPct val="0"/>
              </a:spcBef>
            </a:pPr>
            <a:r>
              <a:rPr lang="en-US" sz="32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 The OzHarvest Team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1692757" y="-8879623"/>
            <a:ext cx="19070959" cy="33082554"/>
          </a:xfrm>
          <a:custGeom>
            <a:avLst/>
            <a:gdLst/>
            <a:ahLst/>
            <a:cxnLst/>
            <a:rect r="r" b="b" t="t" l="l"/>
            <a:pathLst>
              <a:path h="33082554" w="19070959">
                <a:moveTo>
                  <a:pt x="0" y="0"/>
                </a:moveTo>
                <a:lnTo>
                  <a:pt x="19070960" y="0"/>
                </a:lnTo>
                <a:lnTo>
                  <a:pt x="19070960" y="33082555"/>
                </a:lnTo>
                <a:lnTo>
                  <a:pt x="0" y="3308255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853601" y="5013011"/>
            <a:ext cx="8368798" cy="12789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484"/>
              </a:lnSpc>
            </a:pPr>
            <a:r>
              <a:rPr lang="en-US" sz="9983">
                <a:solidFill>
                  <a:srgbClr val="FADF01"/>
                </a:solidFill>
                <a:latin typeface="Frankfurter Normal"/>
                <a:ea typeface="Frankfurter Normal"/>
                <a:cs typeface="Frankfurter Normal"/>
                <a:sym typeface="Frankfurter Normal"/>
              </a:rPr>
              <a:t>&lt;&lt;TITLE&gt;&gt;</a:t>
            </a:r>
          </a:p>
        </p:txBody>
      </p:sp>
      <p:grpSp>
        <p:nvGrpSpPr>
          <p:cNvPr name="Group 4" id="4"/>
          <p:cNvGrpSpPr/>
          <p:nvPr/>
        </p:nvGrpSpPr>
        <p:grpSpPr>
          <a:xfrm rot="-6067550">
            <a:off x="15298703" y="2862515"/>
            <a:ext cx="14859612" cy="15151240"/>
            <a:chOff x="0" y="0"/>
            <a:chExt cx="19812817" cy="20201653"/>
          </a:xfrm>
        </p:grpSpPr>
        <p:sp>
          <p:nvSpPr>
            <p:cNvPr name="Freeform 5" id="5"/>
            <p:cNvSpPr/>
            <p:nvPr/>
          </p:nvSpPr>
          <p:spPr>
            <a:xfrm flipH="false" flipV="false" rot="-7941549">
              <a:off x="2059121" y="6581491"/>
              <a:ext cx="17425216" cy="8581919"/>
            </a:xfrm>
            <a:custGeom>
              <a:avLst/>
              <a:gdLst/>
              <a:ahLst/>
              <a:cxnLst/>
              <a:rect r="r" b="b" t="t" l="l"/>
              <a:pathLst>
                <a:path h="8581919" w="17425216">
                  <a:moveTo>
                    <a:pt x="0" y="0"/>
                  </a:moveTo>
                  <a:lnTo>
                    <a:pt x="17425215" y="0"/>
                  </a:lnTo>
                  <a:lnTo>
                    <a:pt x="17425215" y="8581919"/>
                  </a:lnTo>
                  <a:lnTo>
                    <a:pt x="0" y="858191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-7941549">
              <a:off x="328480" y="5038243"/>
              <a:ext cx="17425216" cy="8581919"/>
            </a:xfrm>
            <a:custGeom>
              <a:avLst/>
              <a:gdLst/>
              <a:ahLst/>
              <a:cxnLst/>
              <a:rect r="r" b="b" t="t" l="l"/>
              <a:pathLst>
                <a:path h="8581919" w="17425216">
                  <a:moveTo>
                    <a:pt x="0" y="0"/>
                  </a:moveTo>
                  <a:lnTo>
                    <a:pt x="17425216" y="0"/>
                  </a:lnTo>
                  <a:lnTo>
                    <a:pt x="17425216" y="8581919"/>
                  </a:lnTo>
                  <a:lnTo>
                    <a:pt x="0" y="858191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405175" y="558418"/>
            <a:ext cx="9595022" cy="4461297"/>
          </a:xfrm>
          <a:custGeom>
            <a:avLst/>
            <a:gdLst/>
            <a:ahLst/>
            <a:cxnLst/>
            <a:rect r="r" b="b" t="t" l="l"/>
            <a:pathLst>
              <a:path h="4461297" w="9595022">
                <a:moveTo>
                  <a:pt x="0" y="0"/>
                </a:moveTo>
                <a:lnTo>
                  <a:pt x="9595023" y="0"/>
                </a:lnTo>
                <a:lnTo>
                  <a:pt x="9595023" y="4461298"/>
                </a:lnTo>
                <a:lnTo>
                  <a:pt x="0" y="446129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24384000" cy="13716000"/>
          </a:xfrm>
          <a:custGeom>
            <a:avLst/>
            <a:gdLst/>
            <a:ahLst/>
            <a:cxnLst/>
            <a:rect r="r" b="b" t="t" l="l"/>
            <a:pathLst>
              <a:path h="13716000" w="24384000">
                <a:moveTo>
                  <a:pt x="0" y="0"/>
                </a:moveTo>
                <a:lnTo>
                  <a:pt x="24384000" y="0"/>
                </a:lnTo>
                <a:lnTo>
                  <a:pt x="24384000" y="13716000"/>
                </a:lnTo>
                <a:lnTo>
                  <a:pt x="0" y="13716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3666" r="0" b="-13666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4013215" cy="13716000"/>
            <a:chOff x="0" y="0"/>
            <a:chExt cx="1830194" cy="179137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830194" cy="1791376"/>
            </a:xfrm>
            <a:custGeom>
              <a:avLst/>
              <a:gdLst/>
              <a:ahLst/>
              <a:cxnLst/>
              <a:rect r="r" b="b" t="t" l="l"/>
              <a:pathLst>
                <a:path h="1791376" w="1830194">
                  <a:moveTo>
                    <a:pt x="0" y="0"/>
                  </a:moveTo>
                  <a:lnTo>
                    <a:pt x="1830194" y="0"/>
                  </a:lnTo>
                  <a:lnTo>
                    <a:pt x="1830194" y="1791376"/>
                  </a:lnTo>
                  <a:lnTo>
                    <a:pt x="0" y="1791376"/>
                  </a:lnTo>
                  <a:close/>
                </a:path>
              </a:pathLst>
            </a:custGeom>
            <a:blipFill>
              <a:blip r:embed="rId3"/>
              <a:stretch>
                <a:fillRect l="-5930" t="0" r="-5930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2652519" y="3337079"/>
            <a:ext cx="8492255" cy="8492255"/>
          </a:xfrm>
          <a:custGeom>
            <a:avLst/>
            <a:gdLst/>
            <a:ahLst/>
            <a:cxnLst/>
            <a:rect r="r" b="b" t="t" l="l"/>
            <a:pathLst>
              <a:path h="8492255" w="8492255">
                <a:moveTo>
                  <a:pt x="0" y="0"/>
                </a:moveTo>
                <a:lnTo>
                  <a:pt x="8492255" y="0"/>
                </a:lnTo>
                <a:lnTo>
                  <a:pt x="8492255" y="8492255"/>
                </a:lnTo>
                <a:lnTo>
                  <a:pt x="0" y="84922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630370" y="5337206"/>
            <a:ext cx="6536554" cy="3041588"/>
          </a:xfrm>
          <a:custGeom>
            <a:avLst/>
            <a:gdLst/>
            <a:ahLst/>
            <a:cxnLst/>
            <a:rect r="r" b="b" t="t" l="l"/>
            <a:pathLst>
              <a:path h="3041588" w="6536554">
                <a:moveTo>
                  <a:pt x="0" y="0"/>
                </a:moveTo>
                <a:lnTo>
                  <a:pt x="6536554" y="0"/>
                </a:lnTo>
                <a:lnTo>
                  <a:pt x="6536554" y="3041588"/>
                </a:lnTo>
                <a:lnTo>
                  <a:pt x="0" y="30415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5400000">
            <a:off x="-4214090" y="-4134741"/>
            <a:ext cx="11860580" cy="12093350"/>
            <a:chOff x="0" y="0"/>
            <a:chExt cx="15814107" cy="16124466"/>
          </a:xfrm>
        </p:grpSpPr>
        <p:sp>
          <p:nvSpPr>
            <p:cNvPr name="Freeform 8" id="8"/>
            <p:cNvSpPr/>
            <p:nvPr/>
          </p:nvSpPr>
          <p:spPr>
            <a:xfrm flipH="false" flipV="false" rot="-7941549">
              <a:off x="1643540" y="5253185"/>
              <a:ext cx="13908382" cy="6849878"/>
            </a:xfrm>
            <a:custGeom>
              <a:avLst/>
              <a:gdLst/>
              <a:ahLst/>
              <a:cxnLst/>
              <a:rect r="r" b="b" t="t" l="l"/>
              <a:pathLst>
                <a:path h="6849878" w="13908382">
                  <a:moveTo>
                    <a:pt x="0" y="0"/>
                  </a:moveTo>
                  <a:lnTo>
                    <a:pt x="13908382" y="0"/>
                  </a:lnTo>
                  <a:lnTo>
                    <a:pt x="13908382" y="6849879"/>
                  </a:lnTo>
                  <a:lnTo>
                    <a:pt x="0" y="684987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-7941549">
              <a:off x="262185" y="4021403"/>
              <a:ext cx="13908382" cy="6849878"/>
            </a:xfrm>
            <a:custGeom>
              <a:avLst/>
              <a:gdLst/>
              <a:ahLst/>
              <a:cxnLst/>
              <a:rect r="r" b="b" t="t" l="l"/>
              <a:pathLst>
                <a:path h="6849878" w="13908382">
                  <a:moveTo>
                    <a:pt x="0" y="0"/>
                  </a:moveTo>
                  <a:lnTo>
                    <a:pt x="13908382" y="0"/>
                  </a:lnTo>
                  <a:lnTo>
                    <a:pt x="13908382" y="6849878"/>
                  </a:lnTo>
                  <a:lnTo>
                    <a:pt x="0" y="68498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4793393" y="10130179"/>
            <a:ext cx="9149665" cy="298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718"/>
              </a:lnSpc>
            </a:pPr>
            <a:r>
              <a:rPr lang="en-US" sz="8299">
                <a:solidFill>
                  <a:srgbClr val="FFDE17"/>
                </a:solidFill>
                <a:latin typeface="Frankfurter Normal"/>
                <a:ea typeface="Frankfurter Normal"/>
                <a:cs typeface="Frankfurter Normal"/>
                <a:sym typeface="Frankfurter Normal"/>
              </a:rPr>
              <a:t>COOK.</a:t>
            </a:r>
          </a:p>
          <a:p>
            <a:pPr algn="l">
              <a:lnSpc>
                <a:spcPts val="7718"/>
              </a:lnSpc>
            </a:pPr>
            <a:r>
              <a:rPr lang="en-US" sz="8299">
                <a:solidFill>
                  <a:srgbClr val="FFDE17"/>
                </a:solidFill>
                <a:latin typeface="Frankfurter Normal"/>
                <a:ea typeface="Frankfurter Normal"/>
                <a:cs typeface="Frankfurter Normal"/>
                <a:sym typeface="Frankfurter Normal"/>
              </a:rPr>
              <a:t>CONNECT.</a:t>
            </a:r>
          </a:p>
          <a:p>
            <a:pPr algn="l">
              <a:lnSpc>
                <a:spcPts val="7718"/>
              </a:lnSpc>
            </a:pPr>
            <a:r>
              <a:rPr lang="en-US" sz="8299">
                <a:solidFill>
                  <a:srgbClr val="FFDE17"/>
                </a:solidFill>
                <a:latin typeface="Frankfurter Normal"/>
                <a:ea typeface="Frankfurter Normal"/>
                <a:cs typeface="Frankfurter Normal"/>
                <a:sym typeface="Frankfurter Normal"/>
              </a:rPr>
              <a:t>CREATE CHANGE.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5463128" y="8251167"/>
            <a:ext cx="2871038" cy="1793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30"/>
              </a:lnSpc>
            </a:pPr>
            <a:r>
              <a:rPr lang="en-US" sz="6699">
                <a:solidFill>
                  <a:srgbClr val="000000"/>
                </a:solidFill>
                <a:latin typeface="Frankfurter Normal"/>
                <a:ea typeface="Frankfurter Normal"/>
                <a:cs typeface="Frankfurter Normal"/>
                <a:sym typeface="Frankfurter Normal"/>
              </a:rPr>
              <a:t>2025</a:t>
            </a:r>
          </a:p>
          <a:p>
            <a:pPr algn="ctr">
              <a:lnSpc>
                <a:spcPts val="7346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14957058" y="1391499"/>
            <a:ext cx="8368798" cy="12789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484"/>
              </a:lnSpc>
            </a:pPr>
            <a:r>
              <a:rPr lang="en-US" sz="9983">
                <a:solidFill>
                  <a:srgbClr val="FADF01"/>
                </a:solidFill>
                <a:latin typeface="Frankfurter Normal"/>
                <a:ea typeface="Frankfurter Normal"/>
                <a:cs typeface="Frankfurter Normal"/>
                <a:sym typeface="Frankfurter Normal"/>
              </a:rPr>
              <a:t>&lt;&lt;TITLE&gt;&gt;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BF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371600" y="1371600"/>
            <a:ext cx="7433733" cy="6849954"/>
            <a:chOff x="0" y="0"/>
            <a:chExt cx="863760" cy="79592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63760" cy="795928"/>
            </a:xfrm>
            <a:custGeom>
              <a:avLst/>
              <a:gdLst/>
              <a:ahLst/>
              <a:cxnLst/>
              <a:rect r="r" b="b" t="t" l="l"/>
              <a:pathLst>
                <a:path h="795928" w="863760">
                  <a:moveTo>
                    <a:pt x="20829" y="0"/>
                  </a:moveTo>
                  <a:lnTo>
                    <a:pt x="842931" y="0"/>
                  </a:lnTo>
                  <a:cubicBezTo>
                    <a:pt x="854434" y="0"/>
                    <a:pt x="863760" y="9326"/>
                    <a:pt x="863760" y="20829"/>
                  </a:cubicBezTo>
                  <a:lnTo>
                    <a:pt x="863760" y="775099"/>
                  </a:lnTo>
                  <a:cubicBezTo>
                    <a:pt x="863760" y="780623"/>
                    <a:pt x="861565" y="785921"/>
                    <a:pt x="857659" y="789827"/>
                  </a:cubicBezTo>
                  <a:cubicBezTo>
                    <a:pt x="853753" y="793733"/>
                    <a:pt x="848455" y="795928"/>
                    <a:pt x="842931" y="795928"/>
                  </a:cubicBezTo>
                  <a:lnTo>
                    <a:pt x="20829" y="795928"/>
                  </a:lnTo>
                  <a:cubicBezTo>
                    <a:pt x="9326" y="795928"/>
                    <a:pt x="0" y="786602"/>
                    <a:pt x="0" y="775099"/>
                  </a:cubicBezTo>
                  <a:lnTo>
                    <a:pt x="0" y="20829"/>
                  </a:lnTo>
                  <a:cubicBezTo>
                    <a:pt x="0" y="9326"/>
                    <a:pt x="9326" y="0"/>
                    <a:pt x="20829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4" id="4"/>
          <p:cNvGrpSpPr/>
          <p:nvPr/>
        </p:nvGrpSpPr>
        <p:grpSpPr>
          <a:xfrm rot="5400000">
            <a:off x="-4214090" y="-4134741"/>
            <a:ext cx="11860580" cy="12093350"/>
            <a:chOff x="0" y="0"/>
            <a:chExt cx="15814107" cy="16124466"/>
          </a:xfrm>
        </p:grpSpPr>
        <p:sp>
          <p:nvSpPr>
            <p:cNvPr name="Freeform 5" id="5"/>
            <p:cNvSpPr/>
            <p:nvPr/>
          </p:nvSpPr>
          <p:spPr>
            <a:xfrm flipH="false" flipV="false" rot="-7941549">
              <a:off x="1643540" y="5253185"/>
              <a:ext cx="13908382" cy="6849878"/>
            </a:xfrm>
            <a:custGeom>
              <a:avLst/>
              <a:gdLst/>
              <a:ahLst/>
              <a:cxnLst/>
              <a:rect r="r" b="b" t="t" l="l"/>
              <a:pathLst>
                <a:path h="6849878" w="13908382">
                  <a:moveTo>
                    <a:pt x="0" y="0"/>
                  </a:moveTo>
                  <a:lnTo>
                    <a:pt x="13908382" y="0"/>
                  </a:lnTo>
                  <a:lnTo>
                    <a:pt x="13908382" y="6849879"/>
                  </a:lnTo>
                  <a:lnTo>
                    <a:pt x="0" y="684987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-7941549">
              <a:off x="262185" y="4021403"/>
              <a:ext cx="13908382" cy="6849878"/>
            </a:xfrm>
            <a:custGeom>
              <a:avLst/>
              <a:gdLst/>
              <a:ahLst/>
              <a:cxnLst/>
              <a:rect r="r" b="b" t="t" l="l"/>
              <a:pathLst>
                <a:path h="6849878" w="13908382">
                  <a:moveTo>
                    <a:pt x="0" y="0"/>
                  </a:moveTo>
                  <a:lnTo>
                    <a:pt x="13908382" y="0"/>
                  </a:lnTo>
                  <a:lnTo>
                    <a:pt x="13908382" y="6849878"/>
                  </a:lnTo>
                  <a:lnTo>
                    <a:pt x="0" y="68498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28713" y="13457820"/>
            <a:ext cx="24355287" cy="258180"/>
            <a:chOff x="0" y="0"/>
            <a:chExt cx="4810921" cy="50999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810921" cy="50999"/>
            </a:xfrm>
            <a:custGeom>
              <a:avLst/>
              <a:gdLst/>
              <a:ahLst/>
              <a:cxnLst/>
              <a:rect r="r" b="b" t="t" l="l"/>
              <a:pathLst>
                <a:path h="50999" w="4810921">
                  <a:moveTo>
                    <a:pt x="0" y="0"/>
                  </a:moveTo>
                  <a:lnTo>
                    <a:pt x="4810921" y="0"/>
                  </a:lnTo>
                  <a:lnTo>
                    <a:pt x="4810921" y="50999"/>
                  </a:lnTo>
                  <a:lnTo>
                    <a:pt x="0" y="50999"/>
                  </a:lnTo>
                  <a:close/>
                </a:path>
              </a:pathLst>
            </a:custGeom>
            <a:solidFill>
              <a:srgbClr val="FADF01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4810921" cy="890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9420177" y="9866839"/>
            <a:ext cx="3305209" cy="3045647"/>
            <a:chOff x="0" y="0"/>
            <a:chExt cx="863760" cy="795928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63760" cy="795928"/>
            </a:xfrm>
            <a:custGeom>
              <a:avLst/>
              <a:gdLst/>
              <a:ahLst/>
              <a:cxnLst/>
              <a:rect r="r" b="b" t="t" l="l"/>
              <a:pathLst>
                <a:path h="795928" w="863760">
                  <a:moveTo>
                    <a:pt x="46847" y="0"/>
                  </a:moveTo>
                  <a:lnTo>
                    <a:pt x="816913" y="0"/>
                  </a:lnTo>
                  <a:cubicBezTo>
                    <a:pt x="829338" y="0"/>
                    <a:pt x="841253" y="4936"/>
                    <a:pt x="850039" y="13721"/>
                  </a:cubicBezTo>
                  <a:cubicBezTo>
                    <a:pt x="858824" y="22507"/>
                    <a:pt x="863760" y="34422"/>
                    <a:pt x="863760" y="46847"/>
                  </a:cubicBezTo>
                  <a:lnTo>
                    <a:pt x="863760" y="749081"/>
                  </a:lnTo>
                  <a:cubicBezTo>
                    <a:pt x="863760" y="761506"/>
                    <a:pt x="858824" y="773421"/>
                    <a:pt x="850039" y="782207"/>
                  </a:cubicBezTo>
                  <a:cubicBezTo>
                    <a:pt x="841253" y="790992"/>
                    <a:pt x="829338" y="795928"/>
                    <a:pt x="816913" y="795928"/>
                  </a:cubicBezTo>
                  <a:lnTo>
                    <a:pt x="46847" y="795928"/>
                  </a:lnTo>
                  <a:cubicBezTo>
                    <a:pt x="34422" y="795928"/>
                    <a:pt x="22507" y="790992"/>
                    <a:pt x="13721" y="782207"/>
                  </a:cubicBezTo>
                  <a:cubicBezTo>
                    <a:pt x="4936" y="773421"/>
                    <a:pt x="0" y="761506"/>
                    <a:pt x="0" y="749081"/>
                  </a:cubicBezTo>
                  <a:lnTo>
                    <a:pt x="0" y="46847"/>
                  </a:lnTo>
                  <a:cubicBezTo>
                    <a:pt x="0" y="34422"/>
                    <a:pt x="4936" y="22507"/>
                    <a:pt x="13721" y="13721"/>
                  </a:cubicBezTo>
                  <a:cubicBezTo>
                    <a:pt x="22507" y="4936"/>
                    <a:pt x="34422" y="0"/>
                    <a:pt x="46847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rgbClr val="000000"/>
              </a:solidFill>
            </a:ln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1371600" y="9609711"/>
            <a:ext cx="7433733" cy="2734689"/>
          </a:xfrm>
          <a:custGeom>
            <a:avLst/>
            <a:gdLst/>
            <a:ahLst/>
            <a:cxnLst/>
            <a:rect r="r" b="b" t="t" l="l"/>
            <a:pathLst>
              <a:path h="2734689" w="7433733">
                <a:moveTo>
                  <a:pt x="0" y="0"/>
                </a:moveTo>
                <a:lnTo>
                  <a:pt x="7433733" y="0"/>
                </a:lnTo>
                <a:lnTo>
                  <a:pt x="7433733" y="2734689"/>
                </a:lnTo>
                <a:lnTo>
                  <a:pt x="0" y="27346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9037149" y="1602172"/>
            <a:ext cx="4928997" cy="2293560"/>
          </a:xfrm>
          <a:custGeom>
            <a:avLst/>
            <a:gdLst/>
            <a:ahLst/>
            <a:cxnLst/>
            <a:rect r="r" b="b" t="t" l="l"/>
            <a:pathLst>
              <a:path h="2293560" w="4928997">
                <a:moveTo>
                  <a:pt x="0" y="0"/>
                </a:moveTo>
                <a:lnTo>
                  <a:pt x="4928996" y="0"/>
                </a:lnTo>
                <a:lnTo>
                  <a:pt x="4928996" y="2293560"/>
                </a:lnTo>
                <a:lnTo>
                  <a:pt x="0" y="229356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9931663" y="1581150"/>
            <a:ext cx="11879950" cy="2314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835"/>
              </a:lnSpc>
              <a:spcBef>
                <a:spcPct val="0"/>
              </a:spcBef>
            </a:pPr>
            <a:r>
              <a:rPr lang="en-US" sz="9300">
                <a:solidFill>
                  <a:srgbClr val="000000"/>
                </a:solidFill>
                <a:latin typeface="Frankfurter Normal"/>
                <a:ea typeface="Frankfurter Normal"/>
                <a:cs typeface="Frankfurter Normal"/>
                <a:sym typeface="Frankfurter Normal"/>
              </a:rPr>
              <a:t>HELP ME FEED PEOPLE IN NEED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931663" y="4418304"/>
            <a:ext cx="13080737" cy="10998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79"/>
              </a:lnSpc>
              <a:spcBef>
                <a:spcPct val="0"/>
              </a:spcBef>
            </a:pPr>
            <a:r>
              <a:rPr lang="en-US" sz="3199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This October, I’ll be cooking up a storm for OzHarvest’s CEO CookOff, helping raise crucial funds to feed more people in need. 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931663" y="5957143"/>
            <a:ext cx="12793724" cy="39096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90876" indent="-345438" lvl="1">
              <a:lnSpc>
                <a:spcPts val="447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3.4 million households are struggling to put food on the table.</a:t>
            </a:r>
          </a:p>
          <a:p>
            <a:pPr algn="l" marL="690876" indent="-345438" lvl="1">
              <a:lnSpc>
                <a:spcPts val="447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1,551 charities rely on OzHarvest every dat to supply food to people in need.</a:t>
            </a:r>
          </a:p>
          <a:p>
            <a:pPr algn="l" marL="690876" indent="-345438" lvl="1">
              <a:lnSpc>
                <a:spcPts val="447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72% of charities supported by OzHarvest cannot meet their current demand for food relief.</a:t>
            </a:r>
          </a:p>
          <a:p>
            <a:pPr algn="l" marL="690876" indent="-345438" lvl="1">
              <a:lnSpc>
                <a:spcPts val="4479"/>
              </a:lnSpc>
              <a:buFont typeface="Arial"/>
              <a:buChar char="•"/>
            </a:pPr>
            <a:r>
              <a:rPr lang="en-US" sz="3199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31% of people are saying they are seeking food relief for the first time. 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0603256" y="10304989"/>
            <a:ext cx="7776549" cy="2785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79"/>
              </a:lnSpc>
            </a:pPr>
            <a:r>
              <a:rPr lang="en-US" sz="3199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Every dollar donated helps provide 2 meals to a perosn in need. </a:t>
            </a:r>
          </a:p>
          <a:p>
            <a:pPr algn="l">
              <a:lnSpc>
                <a:spcPts val="4479"/>
              </a:lnSpc>
            </a:pPr>
          </a:p>
          <a:p>
            <a:pPr algn="l">
              <a:lnSpc>
                <a:spcPts val="4479"/>
              </a:lnSpc>
            </a:pPr>
            <a:r>
              <a:rPr lang="en-US" sz="3199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Please scan the QR code to support me.</a:t>
            </a:r>
          </a:p>
          <a:p>
            <a:pPr algn="l" marL="0" indent="0" lvl="0">
              <a:lnSpc>
                <a:spcPts val="4479"/>
              </a:lnSpc>
              <a:spcBef>
                <a:spcPct val="0"/>
              </a:spcBef>
            </a:pPr>
          </a:p>
        </p:txBody>
      </p:sp>
      <p:sp>
        <p:nvSpPr>
          <p:cNvPr name="TextBox 18" id="18"/>
          <p:cNvSpPr txBox="true"/>
          <p:nvPr/>
        </p:nvSpPr>
        <p:spPr>
          <a:xfrm rot="0">
            <a:off x="19750593" y="11191225"/>
            <a:ext cx="2644378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E3343E"/>
                </a:solidFill>
                <a:latin typeface="Canva Sans"/>
                <a:ea typeface="Canva Sans"/>
                <a:cs typeface="Canva Sans"/>
                <a:sym typeface="Canva Sans"/>
              </a:rPr>
              <a:t>&lt;&lt;INSERT QR CODE&gt;&gt;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3395815" y="4949164"/>
            <a:ext cx="3385304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E3343E"/>
                </a:solidFill>
                <a:latin typeface="Canva Sans"/>
                <a:ea typeface="Canva Sans"/>
                <a:cs typeface="Canva Sans"/>
                <a:sym typeface="Canva Sans"/>
              </a:rPr>
              <a:t>&lt;&lt;INSERT PHOTO OF YOU&gt;&gt;</a:t>
            </a:r>
          </a:p>
        </p:txBody>
      </p:sp>
    </p:spTree>
  </p:cSld>
  <p:clrMapOvr>
    <a:masterClrMapping/>
  </p:clrMapOvr>
  <p:transition spd="fast">
    <p:wipe dir="l"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BF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8713" y="13457820"/>
            <a:ext cx="24355287" cy="258180"/>
            <a:chOff x="0" y="0"/>
            <a:chExt cx="4810921" cy="5099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0921" cy="50999"/>
            </a:xfrm>
            <a:custGeom>
              <a:avLst/>
              <a:gdLst/>
              <a:ahLst/>
              <a:cxnLst/>
              <a:rect r="r" b="b" t="t" l="l"/>
              <a:pathLst>
                <a:path h="50999" w="4810921">
                  <a:moveTo>
                    <a:pt x="0" y="0"/>
                  </a:moveTo>
                  <a:lnTo>
                    <a:pt x="4810921" y="0"/>
                  </a:lnTo>
                  <a:lnTo>
                    <a:pt x="4810921" y="50999"/>
                  </a:lnTo>
                  <a:lnTo>
                    <a:pt x="0" y="50999"/>
                  </a:lnTo>
                  <a:close/>
                </a:path>
              </a:pathLst>
            </a:custGeom>
            <a:solidFill>
              <a:srgbClr val="FADF01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810921" cy="890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5400000">
            <a:off x="-6004934" y="-3478315"/>
            <a:ext cx="11648404" cy="11877009"/>
            <a:chOff x="0" y="0"/>
            <a:chExt cx="15531205" cy="15836012"/>
          </a:xfrm>
        </p:grpSpPr>
        <p:sp>
          <p:nvSpPr>
            <p:cNvPr name="Freeform 6" id="6"/>
            <p:cNvSpPr/>
            <p:nvPr/>
          </p:nvSpPr>
          <p:spPr>
            <a:xfrm flipH="false" flipV="false" rot="-7941549">
              <a:off x="1614138" y="5159210"/>
              <a:ext cx="13659572" cy="6727339"/>
            </a:xfrm>
            <a:custGeom>
              <a:avLst/>
              <a:gdLst/>
              <a:ahLst/>
              <a:cxnLst/>
              <a:rect r="r" b="b" t="t" l="l"/>
              <a:pathLst>
                <a:path h="6727339" w="13659572">
                  <a:moveTo>
                    <a:pt x="0" y="0"/>
                  </a:moveTo>
                  <a:lnTo>
                    <a:pt x="13659572" y="0"/>
                  </a:lnTo>
                  <a:lnTo>
                    <a:pt x="13659572" y="6727339"/>
                  </a:lnTo>
                  <a:lnTo>
                    <a:pt x="0" y="67273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-7941549">
              <a:off x="257495" y="3949463"/>
              <a:ext cx="13659572" cy="6727339"/>
            </a:xfrm>
            <a:custGeom>
              <a:avLst/>
              <a:gdLst/>
              <a:ahLst/>
              <a:cxnLst/>
              <a:rect r="r" b="b" t="t" l="l"/>
              <a:pathLst>
                <a:path h="6727339" w="13659572">
                  <a:moveTo>
                    <a:pt x="0" y="0"/>
                  </a:moveTo>
                  <a:lnTo>
                    <a:pt x="13659572" y="0"/>
                  </a:lnTo>
                  <a:lnTo>
                    <a:pt x="13659572" y="6727339"/>
                  </a:lnTo>
                  <a:lnTo>
                    <a:pt x="0" y="67273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8118856" y="1619250"/>
            <a:ext cx="14893544" cy="13176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9784"/>
              </a:lnSpc>
            </a:pPr>
            <a:r>
              <a:rPr lang="en-US" sz="10299" spc="-442">
                <a:solidFill>
                  <a:srgbClr val="000000"/>
                </a:solidFill>
                <a:latin typeface="Frankfurter Normal"/>
                <a:ea typeface="Frankfurter Normal"/>
                <a:cs typeface="Frankfurter Normal"/>
                <a:sym typeface="Frankfurter Normal"/>
              </a:rPr>
              <a:t>&lt;&lt;TITLE&gt;&gt;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3862735" y="10544707"/>
            <a:ext cx="9149665" cy="24300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230"/>
              </a:lnSpc>
            </a:pPr>
            <a:r>
              <a:rPr lang="en-US" sz="6699">
                <a:solidFill>
                  <a:srgbClr val="000000"/>
                </a:solidFill>
                <a:latin typeface="Frankfurter Normal"/>
                <a:ea typeface="Frankfurter Normal"/>
                <a:cs typeface="Frankfurter Normal"/>
                <a:sym typeface="Frankfurter Normal"/>
              </a:rPr>
              <a:t>COOK.</a:t>
            </a:r>
          </a:p>
          <a:p>
            <a:pPr algn="r">
              <a:lnSpc>
                <a:spcPts val="6230"/>
              </a:lnSpc>
            </a:pPr>
            <a:r>
              <a:rPr lang="en-US" sz="6699">
                <a:solidFill>
                  <a:srgbClr val="000000"/>
                </a:solidFill>
                <a:latin typeface="Frankfurter Normal"/>
                <a:ea typeface="Frankfurter Normal"/>
                <a:cs typeface="Frankfurter Normal"/>
                <a:sym typeface="Frankfurter Normal"/>
              </a:rPr>
              <a:t>CONNECT.</a:t>
            </a:r>
          </a:p>
          <a:p>
            <a:pPr algn="r">
              <a:lnSpc>
                <a:spcPts val="6230"/>
              </a:lnSpc>
            </a:pPr>
            <a:r>
              <a:rPr lang="en-US" sz="6699">
                <a:solidFill>
                  <a:srgbClr val="000000"/>
                </a:solidFill>
                <a:latin typeface="Frankfurter Normal"/>
                <a:ea typeface="Frankfurter Normal"/>
                <a:cs typeface="Frankfurter Normal"/>
                <a:sym typeface="Frankfurter Normal"/>
              </a:rPr>
              <a:t>CREATE CHANGE.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856536" y="4252898"/>
            <a:ext cx="9555633" cy="504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51640" indent="-325820" lvl="1">
              <a:lnSpc>
                <a:spcPts val="4225"/>
              </a:lnSpc>
              <a:buFont typeface="Arial"/>
              <a:buChar char="•"/>
            </a:pPr>
            <a:r>
              <a:rPr lang="en-US" sz="30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COPY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BF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056220" y="3578945"/>
            <a:ext cx="1330743" cy="1330743"/>
          </a:xfrm>
          <a:custGeom>
            <a:avLst/>
            <a:gdLst/>
            <a:ahLst/>
            <a:cxnLst/>
            <a:rect r="r" b="b" t="t" l="l"/>
            <a:pathLst>
              <a:path h="1330743" w="1330743">
                <a:moveTo>
                  <a:pt x="0" y="0"/>
                </a:moveTo>
                <a:lnTo>
                  <a:pt x="1330742" y="0"/>
                </a:lnTo>
                <a:lnTo>
                  <a:pt x="1330742" y="1330743"/>
                </a:lnTo>
                <a:lnTo>
                  <a:pt x="0" y="13307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011822" y="3578945"/>
            <a:ext cx="1330743" cy="1330743"/>
          </a:xfrm>
          <a:custGeom>
            <a:avLst/>
            <a:gdLst/>
            <a:ahLst/>
            <a:cxnLst/>
            <a:rect r="r" b="b" t="t" l="l"/>
            <a:pathLst>
              <a:path h="1330743" w="1330743">
                <a:moveTo>
                  <a:pt x="0" y="0"/>
                </a:moveTo>
                <a:lnTo>
                  <a:pt x="1330743" y="0"/>
                </a:lnTo>
                <a:lnTo>
                  <a:pt x="1330743" y="1330743"/>
                </a:lnTo>
                <a:lnTo>
                  <a:pt x="0" y="13307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963222" y="3578945"/>
            <a:ext cx="1330743" cy="1330743"/>
          </a:xfrm>
          <a:custGeom>
            <a:avLst/>
            <a:gdLst/>
            <a:ahLst/>
            <a:cxnLst/>
            <a:rect r="r" b="b" t="t" l="l"/>
            <a:pathLst>
              <a:path h="1330743" w="1330743">
                <a:moveTo>
                  <a:pt x="0" y="0"/>
                </a:moveTo>
                <a:lnTo>
                  <a:pt x="1330743" y="0"/>
                </a:lnTo>
                <a:lnTo>
                  <a:pt x="1330743" y="1330743"/>
                </a:lnTo>
                <a:lnTo>
                  <a:pt x="0" y="13307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8914622" y="3578945"/>
            <a:ext cx="1330743" cy="1330743"/>
          </a:xfrm>
          <a:custGeom>
            <a:avLst/>
            <a:gdLst/>
            <a:ahLst/>
            <a:cxnLst/>
            <a:rect r="r" b="b" t="t" l="l"/>
            <a:pathLst>
              <a:path h="1330743" w="1330743">
                <a:moveTo>
                  <a:pt x="0" y="0"/>
                </a:moveTo>
                <a:lnTo>
                  <a:pt x="1330743" y="0"/>
                </a:lnTo>
                <a:lnTo>
                  <a:pt x="1330743" y="1330743"/>
                </a:lnTo>
                <a:lnTo>
                  <a:pt x="0" y="133074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8944636" y="8253200"/>
            <a:ext cx="1330743" cy="1330743"/>
          </a:xfrm>
          <a:custGeom>
            <a:avLst/>
            <a:gdLst/>
            <a:ahLst/>
            <a:cxnLst/>
            <a:rect r="r" b="b" t="t" l="l"/>
            <a:pathLst>
              <a:path h="1330743" w="1330743">
                <a:moveTo>
                  <a:pt x="0" y="0"/>
                </a:moveTo>
                <a:lnTo>
                  <a:pt x="1330743" y="0"/>
                </a:lnTo>
                <a:lnTo>
                  <a:pt x="1330743" y="1330743"/>
                </a:lnTo>
                <a:lnTo>
                  <a:pt x="0" y="133074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4187657" y="8253200"/>
            <a:ext cx="1330743" cy="1330743"/>
          </a:xfrm>
          <a:custGeom>
            <a:avLst/>
            <a:gdLst/>
            <a:ahLst/>
            <a:cxnLst/>
            <a:rect r="r" b="b" t="t" l="l"/>
            <a:pathLst>
              <a:path h="1330743" w="1330743">
                <a:moveTo>
                  <a:pt x="0" y="0"/>
                </a:moveTo>
                <a:lnTo>
                  <a:pt x="1330743" y="0"/>
                </a:lnTo>
                <a:lnTo>
                  <a:pt x="1330743" y="1330743"/>
                </a:lnTo>
                <a:lnTo>
                  <a:pt x="0" y="133074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9139057" y="8253200"/>
            <a:ext cx="1330743" cy="1330743"/>
          </a:xfrm>
          <a:custGeom>
            <a:avLst/>
            <a:gdLst/>
            <a:ahLst/>
            <a:cxnLst/>
            <a:rect r="r" b="b" t="t" l="l"/>
            <a:pathLst>
              <a:path h="1330743" w="1330743">
                <a:moveTo>
                  <a:pt x="0" y="0"/>
                </a:moveTo>
                <a:lnTo>
                  <a:pt x="1330743" y="0"/>
                </a:lnTo>
                <a:lnTo>
                  <a:pt x="1330743" y="1330743"/>
                </a:lnTo>
                <a:lnTo>
                  <a:pt x="0" y="133074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093438" y="8253200"/>
            <a:ext cx="1329204" cy="1329204"/>
          </a:xfrm>
          <a:custGeom>
            <a:avLst/>
            <a:gdLst/>
            <a:ahLst/>
            <a:cxnLst/>
            <a:rect r="r" b="b" t="t" l="l"/>
            <a:pathLst>
              <a:path h="1329204" w="1329204">
                <a:moveTo>
                  <a:pt x="0" y="0"/>
                </a:moveTo>
                <a:lnTo>
                  <a:pt x="1329204" y="0"/>
                </a:lnTo>
                <a:lnTo>
                  <a:pt x="1329204" y="1329204"/>
                </a:lnTo>
                <a:lnTo>
                  <a:pt x="0" y="132920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3433026" y="5159306"/>
            <a:ext cx="2577130" cy="6265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59"/>
              </a:lnSpc>
            </a:pPr>
            <a:r>
              <a:rPr lang="en-US" sz="3542">
                <a:solidFill>
                  <a:srgbClr val="000000"/>
                </a:solidFill>
                <a:latin typeface="Frankfurter Std"/>
                <a:ea typeface="Frankfurter Std"/>
                <a:cs typeface="Frankfurter Std"/>
                <a:sym typeface="Frankfurter Std"/>
              </a:rPr>
              <a:t>3.4 MILLION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2914283" y="5957370"/>
            <a:ext cx="3614616" cy="798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5"/>
              </a:lnSpc>
            </a:pPr>
            <a:r>
              <a:rPr lang="en-US" sz="23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Ho</a:t>
            </a:r>
            <a:r>
              <a:rPr lang="en-US" sz="23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useholds experience food insecurity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8978459" y="5159306"/>
            <a:ext cx="1397470" cy="6265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59"/>
              </a:lnSpc>
            </a:pPr>
            <a:r>
              <a:rPr lang="en-US" sz="3542">
                <a:solidFill>
                  <a:srgbClr val="000000"/>
                </a:solidFill>
                <a:latin typeface="Frankfurter Std"/>
                <a:ea typeface="Frankfurter Std"/>
                <a:cs typeface="Frankfurter Std"/>
                <a:sym typeface="Frankfurter Std"/>
              </a:rPr>
              <a:t>5,000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970977" y="5957370"/>
            <a:ext cx="3412434" cy="798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5"/>
              </a:lnSpc>
            </a:pPr>
            <a:r>
              <a:rPr lang="en-US" sz="23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Peopl</a:t>
            </a:r>
            <a:r>
              <a:rPr lang="en-US" sz="23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e go without food each month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4010199" y="5260015"/>
            <a:ext cx="1236790" cy="6265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59"/>
              </a:lnSpc>
            </a:pPr>
            <a:r>
              <a:rPr lang="en-US" sz="3542">
                <a:solidFill>
                  <a:srgbClr val="000000"/>
                </a:solidFill>
                <a:latin typeface="Frankfurter Std"/>
                <a:ea typeface="Frankfurter Std"/>
                <a:cs typeface="Frankfurter Std"/>
                <a:sym typeface="Frankfurter Std"/>
              </a:rPr>
              <a:t>1,200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743981" y="6058079"/>
            <a:ext cx="3769226" cy="798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5"/>
              </a:lnSpc>
            </a:pPr>
            <a:r>
              <a:rPr lang="en-US" sz="23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C</a:t>
            </a:r>
            <a:r>
              <a:rPr lang="en-US" sz="23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harities are on our waitlist</a:t>
            </a:r>
          </a:p>
          <a:p>
            <a:pPr algn="ctr">
              <a:lnSpc>
                <a:spcPts val="3245"/>
              </a:lnSpc>
            </a:pPr>
            <a:r>
              <a:rPr lang="en-US" sz="23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for food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9095833" y="5159306"/>
            <a:ext cx="968321" cy="6265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59"/>
              </a:lnSpc>
            </a:pPr>
            <a:r>
              <a:rPr lang="en-US" sz="3542">
                <a:solidFill>
                  <a:srgbClr val="000000"/>
                </a:solidFill>
                <a:latin typeface="Frankfurter Std"/>
                <a:ea typeface="Frankfurter Std"/>
                <a:cs typeface="Frankfurter Std"/>
                <a:sym typeface="Frankfurter Std"/>
              </a:rPr>
              <a:t>72%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7808365" y="5957370"/>
            <a:ext cx="3543258" cy="798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5"/>
              </a:lnSpc>
            </a:pPr>
            <a:r>
              <a:rPr lang="en-US" sz="23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of c</a:t>
            </a:r>
            <a:r>
              <a:rPr lang="en-US" sz="23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harities urgently need</a:t>
            </a:r>
          </a:p>
          <a:p>
            <a:pPr algn="ctr">
              <a:lnSpc>
                <a:spcPts val="3245"/>
              </a:lnSpc>
            </a:pPr>
            <a:r>
              <a:rPr lang="en-US" sz="23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more food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8436188" y="9938292"/>
            <a:ext cx="2684194" cy="6265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59"/>
              </a:lnSpc>
            </a:pPr>
            <a:r>
              <a:rPr lang="en-US" sz="3542">
                <a:solidFill>
                  <a:srgbClr val="000000"/>
                </a:solidFill>
                <a:latin typeface="Frankfurter Std"/>
                <a:ea typeface="Frankfurter Std"/>
                <a:cs typeface="Frankfurter Std"/>
                <a:sym typeface="Frankfurter Std"/>
              </a:rPr>
              <a:t>OZ HARVEST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7970977" y="10736356"/>
            <a:ext cx="3614616" cy="798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5"/>
              </a:lnSpc>
            </a:pPr>
            <a:r>
              <a:rPr lang="en-US" sz="23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A</a:t>
            </a:r>
            <a:r>
              <a:rPr lang="en-US" sz="23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ustralia’s leading food rescue organisation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3809939" y="9938292"/>
            <a:ext cx="2088506" cy="6265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59"/>
              </a:lnSpc>
            </a:pPr>
            <a:r>
              <a:rPr lang="en-US" sz="3542">
                <a:solidFill>
                  <a:srgbClr val="000000"/>
                </a:solidFill>
                <a:latin typeface="Frankfurter Std"/>
                <a:ea typeface="Frankfurter Std"/>
                <a:cs typeface="Frankfurter Std"/>
                <a:sym typeface="Frankfurter Std"/>
              </a:rPr>
              <a:t>500,000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3147975" y="10736356"/>
            <a:ext cx="3412434" cy="1608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5"/>
              </a:lnSpc>
            </a:pPr>
            <a:r>
              <a:rPr lang="en-US" sz="23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OzHarvest deliv</a:t>
            </a:r>
            <a:r>
              <a:rPr lang="en-US" sz="23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ers 500,000 meals a week, but that is not enough to meet demand.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8323494" y="9938292"/>
            <a:ext cx="2961869" cy="6265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59"/>
              </a:lnSpc>
            </a:pPr>
            <a:r>
              <a:rPr lang="en-US" sz="3542">
                <a:solidFill>
                  <a:srgbClr val="000000"/>
                </a:solidFill>
                <a:latin typeface="Frankfurter Std"/>
                <a:ea typeface="Frankfurter Std"/>
                <a:cs typeface="Frankfurter Std"/>
                <a:sym typeface="Frankfurter Std"/>
              </a:rPr>
              <a:t>$1 = 2 meals 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8098211" y="10736356"/>
            <a:ext cx="3412434" cy="1608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5"/>
              </a:lnSpc>
            </a:pPr>
            <a:r>
              <a:rPr lang="en-US" sz="23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For every dollar donated, OzHarvest can deliv</a:t>
            </a:r>
            <a:r>
              <a:rPr lang="en-US" sz="23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er two meals to people in need 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3466609" y="9936753"/>
            <a:ext cx="2712145" cy="6265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59"/>
              </a:lnSpc>
            </a:pPr>
            <a:r>
              <a:rPr lang="en-US" sz="3542">
                <a:solidFill>
                  <a:srgbClr val="000000"/>
                </a:solidFill>
                <a:latin typeface="Frankfurter Std"/>
                <a:ea typeface="Frankfurter Std"/>
                <a:cs typeface="Frankfurter Std"/>
                <a:sym typeface="Frankfurter Std"/>
              </a:rPr>
              <a:t>FOOD RELIEF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3116465" y="10734817"/>
            <a:ext cx="3412434" cy="1608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5"/>
              </a:lnSpc>
            </a:pPr>
            <a:r>
              <a:rPr lang="en-US" sz="23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31% need help for the first time, many are googling ‘food relief’</a:t>
            </a:r>
            <a:r>
              <a:rPr lang="en-US" sz="2318">
                <a:solidFill>
                  <a:srgbClr val="000000"/>
                </a:solidFill>
                <a:latin typeface="Manrope"/>
                <a:ea typeface="Manrope"/>
                <a:cs typeface="Manrope"/>
                <a:sym typeface="Manrope"/>
              </a:rPr>
              <a:t> to find help </a:t>
            </a:r>
          </a:p>
        </p:txBody>
      </p:sp>
      <p:grpSp>
        <p:nvGrpSpPr>
          <p:cNvPr name="Group 26" id="26"/>
          <p:cNvGrpSpPr/>
          <p:nvPr/>
        </p:nvGrpSpPr>
        <p:grpSpPr>
          <a:xfrm rot="0">
            <a:off x="28713" y="13457820"/>
            <a:ext cx="24355287" cy="258180"/>
            <a:chOff x="0" y="0"/>
            <a:chExt cx="4810921" cy="50999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4810921" cy="50999"/>
            </a:xfrm>
            <a:custGeom>
              <a:avLst/>
              <a:gdLst/>
              <a:ahLst/>
              <a:cxnLst/>
              <a:rect r="r" b="b" t="t" l="l"/>
              <a:pathLst>
                <a:path h="50999" w="4810921">
                  <a:moveTo>
                    <a:pt x="0" y="0"/>
                  </a:moveTo>
                  <a:lnTo>
                    <a:pt x="4810921" y="0"/>
                  </a:lnTo>
                  <a:lnTo>
                    <a:pt x="4810921" y="50999"/>
                  </a:lnTo>
                  <a:lnTo>
                    <a:pt x="0" y="50999"/>
                  </a:lnTo>
                  <a:close/>
                </a:path>
              </a:pathLst>
            </a:custGeom>
            <a:solidFill>
              <a:srgbClr val="FADF01"/>
            </a:solidFill>
          </p:spPr>
        </p:sp>
        <p:sp>
          <p:nvSpPr>
            <p:cNvPr name="TextBox 28" id="28"/>
            <p:cNvSpPr txBox="true"/>
            <p:nvPr/>
          </p:nvSpPr>
          <p:spPr>
            <a:xfrm>
              <a:off x="0" y="-38100"/>
              <a:ext cx="4810921" cy="890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grpSp>
        <p:nvGrpSpPr>
          <p:cNvPr name="Group 29" id="29"/>
          <p:cNvGrpSpPr/>
          <p:nvPr/>
        </p:nvGrpSpPr>
        <p:grpSpPr>
          <a:xfrm rot="5400000">
            <a:off x="-3900134" y="-3839942"/>
            <a:ext cx="11648404" cy="11877009"/>
            <a:chOff x="0" y="0"/>
            <a:chExt cx="15531205" cy="15836012"/>
          </a:xfrm>
        </p:grpSpPr>
        <p:sp>
          <p:nvSpPr>
            <p:cNvPr name="Freeform 30" id="30"/>
            <p:cNvSpPr/>
            <p:nvPr/>
          </p:nvSpPr>
          <p:spPr>
            <a:xfrm flipH="false" flipV="false" rot="-7941549">
              <a:off x="1614138" y="5159210"/>
              <a:ext cx="13659572" cy="6727339"/>
            </a:xfrm>
            <a:custGeom>
              <a:avLst/>
              <a:gdLst/>
              <a:ahLst/>
              <a:cxnLst/>
              <a:rect r="r" b="b" t="t" l="l"/>
              <a:pathLst>
                <a:path h="6727339" w="13659572">
                  <a:moveTo>
                    <a:pt x="0" y="0"/>
                  </a:moveTo>
                  <a:lnTo>
                    <a:pt x="13659572" y="0"/>
                  </a:lnTo>
                  <a:lnTo>
                    <a:pt x="13659572" y="6727339"/>
                  </a:lnTo>
                  <a:lnTo>
                    <a:pt x="0" y="67273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31" id="31"/>
            <p:cNvSpPr/>
            <p:nvPr/>
          </p:nvSpPr>
          <p:spPr>
            <a:xfrm flipH="false" flipV="false" rot="-7941549">
              <a:off x="257495" y="3949463"/>
              <a:ext cx="13659572" cy="6727339"/>
            </a:xfrm>
            <a:custGeom>
              <a:avLst/>
              <a:gdLst/>
              <a:ahLst/>
              <a:cxnLst/>
              <a:rect r="r" b="b" t="t" l="l"/>
              <a:pathLst>
                <a:path h="6727339" w="13659572">
                  <a:moveTo>
                    <a:pt x="0" y="0"/>
                  </a:moveTo>
                  <a:lnTo>
                    <a:pt x="13659572" y="0"/>
                  </a:lnTo>
                  <a:lnTo>
                    <a:pt x="13659572" y="6727339"/>
                  </a:lnTo>
                  <a:lnTo>
                    <a:pt x="0" y="67273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4745228" y="1376947"/>
            <a:ext cx="14893544" cy="13176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784"/>
              </a:lnSpc>
            </a:pPr>
            <a:r>
              <a:rPr lang="en-US" sz="10299" spc="-442">
                <a:solidFill>
                  <a:srgbClr val="000000"/>
                </a:solidFill>
                <a:latin typeface="Frankfurter Normal"/>
                <a:ea typeface="Frankfurter Normal"/>
                <a:cs typeface="Frankfurter Normal"/>
                <a:sym typeface="Frankfurter Normal"/>
              </a:rPr>
              <a:t>THE NEED 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806569" y="2407234"/>
            <a:ext cx="17176202" cy="25463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8800"/>
              </a:lnSpc>
            </a:pPr>
            <a:r>
              <a:rPr lang="en-US" sz="20000" spc="-640">
                <a:solidFill>
                  <a:srgbClr val="FADF01"/>
                </a:solidFill>
                <a:latin typeface="Frankfurter Normal"/>
                <a:ea typeface="Frankfurter Normal"/>
                <a:cs typeface="Frankfurter Normal"/>
                <a:sym typeface="Frankfurter Normal"/>
              </a:rPr>
              <a:t>SUPPORT ME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3806569" y="5832650"/>
            <a:ext cx="5177821" cy="4946482"/>
            <a:chOff x="0" y="0"/>
            <a:chExt cx="6903762" cy="6595310"/>
          </a:xfrm>
        </p:grpSpPr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2"/>
            <a:srcRect l="29603" t="0" r="29603" b="0"/>
            <a:stretch>
              <a:fillRect/>
            </a:stretch>
          </p:blipFill>
          <p:spPr>
            <a:xfrm flipH="false" flipV="false">
              <a:off x="0" y="0"/>
              <a:ext cx="6903762" cy="6595310"/>
            </a:xfrm>
            <a:prstGeom prst="rect">
              <a:avLst/>
            </a:prstGeom>
          </p:spPr>
        </p:pic>
      </p:grpSp>
      <p:sp>
        <p:nvSpPr>
          <p:cNvPr name="TextBox 5" id="5"/>
          <p:cNvSpPr txBox="true"/>
          <p:nvPr/>
        </p:nvSpPr>
        <p:spPr>
          <a:xfrm rot="0">
            <a:off x="9701072" y="7798957"/>
            <a:ext cx="9149665" cy="2980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718"/>
              </a:lnSpc>
            </a:pPr>
            <a:r>
              <a:rPr lang="en-US" sz="8299">
                <a:solidFill>
                  <a:srgbClr val="FFDE17"/>
                </a:solidFill>
                <a:latin typeface="Frankfurter Normal"/>
                <a:ea typeface="Frankfurter Normal"/>
                <a:cs typeface="Frankfurter Normal"/>
                <a:sym typeface="Frankfurter Normal"/>
              </a:rPr>
              <a:t>COOK.</a:t>
            </a:r>
          </a:p>
          <a:p>
            <a:pPr algn="l">
              <a:lnSpc>
                <a:spcPts val="7718"/>
              </a:lnSpc>
            </a:pPr>
            <a:r>
              <a:rPr lang="en-US" sz="8299">
                <a:solidFill>
                  <a:srgbClr val="FFDE17"/>
                </a:solidFill>
                <a:latin typeface="Frankfurter Normal"/>
                <a:ea typeface="Frankfurter Normal"/>
                <a:cs typeface="Frankfurter Normal"/>
                <a:sym typeface="Frankfurter Normal"/>
              </a:rPr>
              <a:t>CONNECT.</a:t>
            </a:r>
          </a:p>
          <a:p>
            <a:pPr algn="l">
              <a:lnSpc>
                <a:spcPts val="7718"/>
              </a:lnSpc>
            </a:pPr>
            <a:r>
              <a:rPr lang="en-US" sz="8299">
                <a:solidFill>
                  <a:srgbClr val="FFDE17"/>
                </a:solidFill>
                <a:latin typeface="Frankfurter Normal"/>
                <a:ea typeface="Frankfurter Normal"/>
                <a:cs typeface="Frankfurter Normal"/>
                <a:sym typeface="Frankfurter Normal"/>
              </a:rPr>
              <a:t>CREATE CHANGE.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073291" y="7956641"/>
            <a:ext cx="2644378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E3343E"/>
                </a:solidFill>
                <a:latin typeface="Canva Sans"/>
                <a:ea typeface="Canva Sans"/>
                <a:cs typeface="Canva Sans"/>
                <a:sym typeface="Canva Sans"/>
              </a:rPr>
              <a:t>&lt;&lt;INSERT QR CODE&gt;&gt;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1692757" y="-8879623"/>
            <a:ext cx="19070959" cy="33082554"/>
          </a:xfrm>
          <a:custGeom>
            <a:avLst/>
            <a:gdLst/>
            <a:ahLst/>
            <a:cxnLst/>
            <a:rect r="r" b="b" t="t" l="l"/>
            <a:pathLst>
              <a:path h="33082554" w="19070959">
                <a:moveTo>
                  <a:pt x="0" y="0"/>
                </a:moveTo>
                <a:lnTo>
                  <a:pt x="19070960" y="0"/>
                </a:lnTo>
                <a:lnTo>
                  <a:pt x="19070960" y="33082555"/>
                </a:lnTo>
                <a:lnTo>
                  <a:pt x="0" y="3308255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-6067550">
            <a:off x="15298703" y="2862515"/>
            <a:ext cx="14859612" cy="15151240"/>
            <a:chOff x="0" y="0"/>
            <a:chExt cx="19812817" cy="20201653"/>
          </a:xfrm>
        </p:grpSpPr>
        <p:sp>
          <p:nvSpPr>
            <p:cNvPr name="Freeform 4" id="4"/>
            <p:cNvSpPr/>
            <p:nvPr/>
          </p:nvSpPr>
          <p:spPr>
            <a:xfrm flipH="false" flipV="false" rot="-7941549">
              <a:off x="2059121" y="6581491"/>
              <a:ext cx="17425216" cy="8581919"/>
            </a:xfrm>
            <a:custGeom>
              <a:avLst/>
              <a:gdLst/>
              <a:ahLst/>
              <a:cxnLst/>
              <a:rect r="r" b="b" t="t" l="l"/>
              <a:pathLst>
                <a:path h="8581919" w="17425216">
                  <a:moveTo>
                    <a:pt x="0" y="0"/>
                  </a:moveTo>
                  <a:lnTo>
                    <a:pt x="17425215" y="0"/>
                  </a:lnTo>
                  <a:lnTo>
                    <a:pt x="17425215" y="8581919"/>
                  </a:lnTo>
                  <a:lnTo>
                    <a:pt x="0" y="858191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-7941549">
              <a:off x="328480" y="5038243"/>
              <a:ext cx="17425216" cy="8581919"/>
            </a:xfrm>
            <a:custGeom>
              <a:avLst/>
              <a:gdLst/>
              <a:ahLst/>
              <a:cxnLst/>
              <a:rect r="r" b="b" t="t" l="l"/>
              <a:pathLst>
                <a:path h="8581919" w="17425216">
                  <a:moveTo>
                    <a:pt x="0" y="0"/>
                  </a:moveTo>
                  <a:lnTo>
                    <a:pt x="17425216" y="0"/>
                  </a:lnTo>
                  <a:lnTo>
                    <a:pt x="17425216" y="8581919"/>
                  </a:lnTo>
                  <a:lnTo>
                    <a:pt x="0" y="858191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1570157" y="8153918"/>
            <a:ext cx="11479235" cy="950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36"/>
              </a:lnSpc>
            </a:pPr>
            <a:r>
              <a:rPr lang="en-US" sz="5383">
                <a:solidFill>
                  <a:srgbClr val="FADF01"/>
                </a:solidFill>
                <a:latin typeface="Frankfurter Std"/>
                <a:ea typeface="Frankfurter Std"/>
                <a:cs typeface="Frankfurter Std"/>
                <a:sym typeface="Frankfurter Std"/>
              </a:rPr>
              <a:t>cook. connect. create change.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865466" y="2779156"/>
            <a:ext cx="13335417" cy="5517637"/>
          </a:xfrm>
          <a:custGeom>
            <a:avLst/>
            <a:gdLst/>
            <a:ahLst/>
            <a:cxnLst/>
            <a:rect r="r" b="b" t="t" l="l"/>
            <a:pathLst>
              <a:path h="5517637" w="13335417">
                <a:moveTo>
                  <a:pt x="0" y="0"/>
                </a:moveTo>
                <a:lnTo>
                  <a:pt x="13335417" y="0"/>
                </a:lnTo>
                <a:lnTo>
                  <a:pt x="13335417" y="5517637"/>
                </a:lnTo>
                <a:lnTo>
                  <a:pt x="0" y="551763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-12374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DAGya0LCSjk</dc:identifier>
  <dcterms:modified xsi:type="dcterms:W3CDTF">2011-08-01T06:04:30Z</dcterms:modified>
  <cp:revision>1</cp:revision>
  <dc:title>CEO COOKOFF - POWERPOINT</dc:title>
</cp:coreProperties>
</file>